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  <p:sldMasterId id="2147483681" r:id="rId3"/>
  </p:sldMasterIdLst>
  <p:notesMasterIdLst>
    <p:notesMasterId r:id="rId104"/>
  </p:notesMasterIdLst>
  <p:sldIdLst>
    <p:sldId id="285" r:id="rId4"/>
    <p:sldId id="766" r:id="rId5"/>
    <p:sldId id="839" r:id="rId6"/>
    <p:sldId id="684" r:id="rId7"/>
    <p:sldId id="760" r:id="rId8"/>
    <p:sldId id="777" r:id="rId9"/>
    <p:sldId id="762" r:id="rId10"/>
    <p:sldId id="829" r:id="rId11"/>
    <p:sldId id="761" r:id="rId12"/>
    <p:sldId id="687" r:id="rId13"/>
    <p:sldId id="742" r:id="rId14"/>
    <p:sldId id="689" r:id="rId15"/>
    <p:sldId id="690" r:id="rId16"/>
    <p:sldId id="691" r:id="rId17"/>
    <p:sldId id="730" r:id="rId18"/>
    <p:sldId id="692" r:id="rId19"/>
    <p:sldId id="710" r:id="rId20"/>
    <p:sldId id="711" r:id="rId21"/>
    <p:sldId id="712" r:id="rId22"/>
    <p:sldId id="841" r:id="rId23"/>
    <p:sldId id="714" r:id="rId24"/>
    <p:sldId id="719" r:id="rId25"/>
    <p:sldId id="752" r:id="rId26"/>
    <p:sldId id="753" r:id="rId27"/>
    <p:sldId id="723" r:id="rId28"/>
    <p:sldId id="832" r:id="rId29"/>
    <p:sldId id="718" r:id="rId30"/>
    <p:sldId id="751" r:id="rId31"/>
    <p:sldId id="789" r:id="rId32"/>
    <p:sldId id="725" r:id="rId33"/>
    <p:sldId id="754" r:id="rId34"/>
    <p:sldId id="727" r:id="rId35"/>
    <p:sldId id="811" r:id="rId36"/>
    <p:sldId id="849" r:id="rId37"/>
    <p:sldId id="844" r:id="rId38"/>
    <p:sldId id="845" r:id="rId39"/>
    <p:sldId id="846" r:id="rId40"/>
    <p:sldId id="847" r:id="rId41"/>
    <p:sldId id="856" r:id="rId42"/>
    <p:sldId id="857" r:id="rId43"/>
    <p:sldId id="858" r:id="rId44"/>
    <p:sldId id="859" r:id="rId45"/>
    <p:sldId id="860" r:id="rId46"/>
    <p:sldId id="861" r:id="rId47"/>
    <p:sldId id="848" r:id="rId48"/>
    <p:sldId id="812" r:id="rId49"/>
    <p:sldId id="813" r:id="rId50"/>
    <p:sldId id="702" r:id="rId51"/>
    <p:sldId id="699" r:id="rId52"/>
    <p:sldId id="703" r:id="rId53"/>
    <p:sldId id="704" r:id="rId54"/>
    <p:sldId id="793" r:id="rId55"/>
    <p:sldId id="794" r:id="rId56"/>
    <p:sldId id="735" r:id="rId57"/>
    <p:sldId id="706" r:id="rId58"/>
    <p:sldId id="743" r:id="rId59"/>
    <p:sldId id="850" r:id="rId60"/>
    <p:sldId id="851" r:id="rId61"/>
    <p:sldId id="852" r:id="rId62"/>
    <p:sldId id="796" r:id="rId63"/>
    <p:sldId id="831" r:id="rId64"/>
    <p:sldId id="833" r:id="rId65"/>
    <p:sldId id="801" r:id="rId66"/>
    <p:sldId id="802" r:id="rId67"/>
    <p:sldId id="830" r:id="rId68"/>
    <p:sldId id="824" r:id="rId69"/>
    <p:sldId id="803" r:id="rId70"/>
    <p:sldId id="804" r:id="rId71"/>
    <p:sldId id="763" r:id="rId72"/>
    <p:sldId id="744" r:id="rId73"/>
    <p:sldId id="745" r:id="rId74"/>
    <p:sldId id="746" r:id="rId75"/>
    <p:sldId id="764" r:id="rId76"/>
    <p:sldId id="747" r:id="rId77"/>
    <p:sldId id="765" r:id="rId78"/>
    <p:sldId id="853" r:id="rId79"/>
    <p:sldId id="797" r:id="rId80"/>
    <p:sldId id="749" r:id="rId81"/>
    <p:sldId id="770" r:id="rId82"/>
    <p:sldId id="817" r:id="rId83"/>
    <p:sldId id="818" r:id="rId84"/>
    <p:sldId id="819" r:id="rId85"/>
    <p:sldId id="820" r:id="rId86"/>
    <p:sldId id="835" r:id="rId87"/>
    <p:sldId id="854" r:id="rId88"/>
    <p:sldId id="696" r:id="rId89"/>
    <p:sldId id="737" r:id="rId90"/>
    <p:sldId id="776" r:id="rId91"/>
    <p:sldId id="775" r:id="rId92"/>
    <p:sldId id="786" r:id="rId93"/>
    <p:sldId id="795" r:id="rId94"/>
    <p:sldId id="855" r:id="rId95"/>
    <p:sldId id="781" r:id="rId96"/>
    <p:sldId id="814" r:id="rId97"/>
    <p:sldId id="815" r:id="rId98"/>
    <p:sldId id="842" r:id="rId99"/>
    <p:sldId id="784" r:id="rId100"/>
    <p:sldId id="821" r:id="rId101"/>
    <p:sldId id="823" r:id="rId102"/>
    <p:sldId id="545" r:id="rId103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66CCFF"/>
    <a:srgbClr val="FFFF00"/>
    <a:srgbClr val="FF0000"/>
    <a:srgbClr val="3366FF"/>
    <a:srgbClr val="FFFFFF"/>
    <a:srgbClr val="6699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72" autoAdjust="0"/>
    <p:restoredTop sz="79976" autoAdjust="0"/>
  </p:normalViewPr>
  <p:slideViewPr>
    <p:cSldViewPr>
      <p:cViewPr varScale="1">
        <p:scale>
          <a:sx n="83" d="100"/>
          <a:sy n="83" d="100"/>
        </p:scale>
        <p:origin x="-8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02" y="2376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microsoft.com/office/2006/relationships/legacyDocTextInfo" Target="legacyDocTextInfo.bin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704EEED0-473A-47DD-BF0B-550CFEDAEE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BC694-E209-43EA-9158-7D9E4401693D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Lecture11 </a:t>
            </a:r>
            <a:r>
              <a:rPr lang="en-US" dirty="0" err="1" smtClean="0"/>
              <a:t>Hinf</a:t>
            </a:r>
            <a:r>
              <a:rPr lang="en-US" dirty="0" smtClean="0"/>
              <a:t> control (Scherer 159 pages)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06f KTH EL2520 Lectures slides and Exercise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06f KTH EL2520 Lectures slides and Exercise -- lec05_new Classical loop shaping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06f KTH EL2520 Lectures slides and Exercise -- lec05_new Classical loop shaping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06f KTH EL2520 Lectures slides and Exercise -- lec05_new Classical loop shaping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15b Robust Slides Tokyo Inst of Technology  -  SC_03rd Loop Shaping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15b Robust Slides Tokyo Inst of Technology  -  SC_03rd Loop Shaping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15b Robust Slides Tokyo Inst of Technology  -  SC_03rd Loop Shaping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15b Robust Slides Tokyo Inst of Technology  -  SC_03rd Loop Shaping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Lecture11 </a:t>
            </a:r>
            <a:r>
              <a:rPr lang="en-US" dirty="0" err="1" smtClean="0"/>
              <a:t>Hinf</a:t>
            </a:r>
            <a:r>
              <a:rPr lang="en-US" dirty="0" smtClean="0"/>
              <a:t> control (Scherer 159 pages)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70215-ED97-4FB7-91C3-9A2E3305660D}" type="slidenum">
              <a:rPr lang="el-GR" smtClean="0"/>
              <a:pPr/>
              <a:t>2</a:t>
            </a:fld>
            <a:endParaRPr lang="el-GR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Lecture11 </a:t>
            </a:r>
            <a:r>
              <a:rPr lang="en-US" dirty="0" err="1" smtClean="0"/>
              <a:t>Hinf</a:t>
            </a:r>
            <a:r>
              <a:rPr lang="en-US" dirty="0" smtClean="0"/>
              <a:t> control (Scherer 159 pages)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06f KTH EL2520 Lectures slides and Exercise  --  lec05_new Classical loop shaping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06f KTH EL2520 Lectures slides and Exercise  --  lec05_new Classical loop shaping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06f KTH EL2520 Lectures slides and Exercise    lec07_new Multivariable loop shaping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70215-ED97-4FB7-91C3-9A2E3305660D}" type="slidenum">
              <a:rPr lang="el-GR" smtClean="0"/>
              <a:pPr/>
              <a:t>63</a:t>
            </a:fld>
            <a:endParaRPr lang="el-GR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Salapaka</a:t>
            </a:r>
            <a:r>
              <a:rPr lang="en-US" dirty="0" smtClean="0"/>
              <a:t> 64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Allgower</a:t>
            </a:r>
            <a:r>
              <a:rPr lang="en-US" dirty="0" smtClean="0"/>
              <a:t>  rc_part3_handout_2up Standard problem, LFTs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06f KTH EL2520 Lectures slides and Exercise  --   lec05_new Classical loop shaping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70215-ED97-4FB7-91C3-9A2E3305660D}" type="slidenum">
              <a:rPr lang="el-GR" smtClean="0"/>
              <a:pPr/>
              <a:t>97</a:t>
            </a:fld>
            <a:endParaRPr lang="el-GR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Allgower</a:t>
            </a:r>
            <a:r>
              <a:rPr lang="en-US" dirty="0" smtClean="0"/>
              <a:t>  rc_part3_handout_2up Standard problem, LFTs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21b KJA CTRL SYSTEM DESIGN (Slides) - lecture06 The Basic Feedback Loop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21b KJA CTRL SYSTEM DESIGN (Slides) - lecture06 The Basic Feedback Loop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21b KJA CTRL SYSTEM DESIGN (Slides) - lecture06 The Basic </a:t>
            </a:r>
            <a:r>
              <a:rPr lang="en-US" smtClean="0"/>
              <a:t>Feedback Loop</a:t>
            </a:r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lecture02 Classical Feedback Control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Allgower</a:t>
            </a:r>
            <a:r>
              <a:rPr lang="en-US" dirty="0" smtClean="0"/>
              <a:t>  rc_part2_handout_2up Math background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06f KTH EL2520 Lectures slides and Exercise    lec06 Multivariable systems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EEED0-473A-47DD-BF0B-550CFEDAEE0C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F76ABB86-13E3-40FE-8F6D-0D8D99B8E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6D04-3FE9-47DC-8D9A-631B6217B5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E3A1-1002-4201-8E73-86051919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89F6-DAFC-44E4-871D-40D6880CEC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D07B19A9-D7AD-410B-B382-85D264C6E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E5D5-4F88-4E29-AE28-BBB3B2F6A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F067-AFB7-4AB1-B00D-5C212B28BD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939E-67F3-4408-8D0B-722570BDC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6D-7D7E-4ABA-9325-75737E171D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A6F4-BEB2-4A04-A521-419E8B80C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88201-BEBC-4B03-B178-30C9F88EA1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5D96-F69B-49E5-A1FC-592397449B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F70A-A538-4A97-98A5-574002A7E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D5EF-EBE3-4A14-8374-5F29DEBD6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457F-700F-4151-8996-7B690E5FED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D3F0-E0E8-4595-B3F8-778BB2DD0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27122-1EC0-4048-A641-A4D0C5FA6CA1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BD60F-9B81-42EF-B6CB-CE53F1219B44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74909-C5A0-441F-9651-7E8879D59FED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B2C6-116A-4062-A0EA-E3485786D765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77EBE-720E-4EC1-9078-C1764552BEDB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9A02E-B3DF-433B-BA15-E214DE5A3013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500B-7C2E-4C37-886D-46D86AF969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ED393-3ED3-4BAA-99D6-BC459B8580FC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A138F-00F1-4496-B731-3A6619019F38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D184C-1A0D-4FEB-BEDB-1651A92141D1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D0D2F-7B2C-45CF-A6D4-6FD2ABEAE499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29029-7BFE-4A69-BC87-F26FEFA4E391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327660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31050" y="6524625"/>
            <a:ext cx="1905000" cy="180975"/>
          </a:xfrm>
        </p:spPr>
        <p:txBody>
          <a:bodyPr/>
          <a:lstStyle>
            <a:lvl1pPr>
              <a:defRPr/>
            </a:lvl1pPr>
          </a:lstStyle>
          <a:p>
            <a:fld id="{1E614877-A8AB-42F7-A910-FE83BED9709C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327660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31050" y="6524625"/>
            <a:ext cx="1905000" cy="180975"/>
          </a:xfrm>
        </p:spPr>
        <p:txBody>
          <a:bodyPr/>
          <a:lstStyle>
            <a:lvl1pPr>
              <a:defRPr/>
            </a:lvl1pPr>
          </a:lstStyle>
          <a:p>
            <a:fld id="{5BAF7410-0428-4315-B423-58846A9EECE8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327660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31050" y="6524625"/>
            <a:ext cx="1905000" cy="180975"/>
          </a:xfrm>
        </p:spPr>
        <p:txBody>
          <a:bodyPr/>
          <a:lstStyle>
            <a:lvl1pPr>
              <a:defRPr/>
            </a:lvl1pPr>
          </a:lstStyle>
          <a:p>
            <a:fld id="{0F51AD58-BE50-4186-A10A-C569714FAB56}" type="slidenum">
              <a:rPr lang="el-GR">
                <a:solidFill>
                  <a:srgbClr val="FFFFFF"/>
                </a:solidFill>
              </a:rPr>
              <a:pPr/>
              <a:t>‹#›</a:t>
            </a:fld>
            <a:r>
              <a:rPr lang="el-GR">
                <a:solidFill>
                  <a:srgbClr val="FFFFFF"/>
                </a:solidFill>
              </a:rPr>
              <a:t>/60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B3094-E0F6-4D8C-AC54-4E32288C1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B1B6-0FB4-41FB-8014-ECFDA531F1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964D-31BF-414E-9985-CCFFFD4A32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B6DE-CBFD-42FD-BAA3-03C4773EDF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583B-4342-468A-B752-26BABE404A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05B70-76E1-47C3-A088-2E13BD4F6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tint val="2431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B733EA12-B65E-4471-9037-967F360931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tint val="2431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6F00E5B3-B439-4F7A-BDC3-75B6410BF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3276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l-GR" smtClean="0">
                <a:solidFill>
                  <a:srgbClr val="FFFFFF"/>
                </a:solidFill>
              </a:rPr>
              <a:t>Αλέξης Παπαχαραλαμπόπουλος – Διπλωματική Εργασία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l-GR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1050" y="6524625"/>
            <a:ext cx="1905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168E57E-85F8-4D29-ABB6-DE170836FB58}" type="slidenum">
              <a:rPr lang="el-GR" smtClean="0">
                <a:solidFill>
                  <a:srgbClr val="FFFFFF"/>
                </a:solidFill>
              </a:rPr>
              <a:pPr/>
              <a:t>‹#›</a:t>
            </a:fld>
            <a:r>
              <a:rPr lang="el-GR" smtClean="0">
                <a:solidFill>
                  <a:srgbClr val="FFFFFF"/>
                </a:solidFill>
              </a:rPr>
              <a:t>/60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8.png"/><Relationship Id="rId4" Type="http://schemas.openxmlformats.org/officeDocument/2006/relationships/image" Target="../media/image4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2057400"/>
          </a:xfrm>
          <a:prstGeom prst="rect">
            <a:avLst/>
          </a:prstGeom>
          <a:gradFill rotWithShape="1">
            <a:gsLst>
              <a:gs pos="0">
                <a:srgbClr val="9E9EC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1905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Basics of  H</a:t>
            </a:r>
            <a:r>
              <a:rPr lang="en-GB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∞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Control    </a:t>
            </a:r>
          </a:p>
          <a:p>
            <a:pPr algn="ctr"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#1 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Loop-Shaping/Mixed Sensitivity Approach  </a:t>
            </a:r>
          </a:p>
          <a:p>
            <a:pPr algn="ctr"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  Robust &amp; Optimal  Control)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841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000099"/>
                </a:solidFill>
              </a:rPr>
              <a:t>Leonidas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Dritsas  </a:t>
            </a:r>
            <a:r>
              <a:rPr lang="en-US" dirty="0">
                <a:solidFill>
                  <a:srgbClr val="000099"/>
                </a:solidFill>
              </a:rPr>
              <a:t>PhD </a:t>
            </a:r>
            <a:endParaRPr lang="el-GR" dirty="0">
              <a:solidFill>
                <a:srgbClr val="000099"/>
              </a:solidFill>
            </a:endParaRPr>
          </a:p>
          <a:p>
            <a:pPr algn="ctr"/>
            <a:r>
              <a:rPr lang="en-US" u="sng" dirty="0" smtClean="0">
                <a:solidFill>
                  <a:schemeClr val="bg1"/>
                </a:solidFill>
              </a:rPr>
              <a:t>ldri@otenet.gr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algn="ctr"/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" y="228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Version  of   08-April-2012   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0" y="6273225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Timestamp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08-Apr-12</a:t>
            </a:r>
            <a:endParaRPr lang="el-GR" sz="1600" b="1" dirty="0">
              <a:solidFill>
                <a:srgbClr val="FFFF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5715000"/>
            <a:ext cx="53340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  TO…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Prof.  Kostas Kyriakopoulos (NTUA  CSL)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Panos Marantos (PhD candidate)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0"/>
            <a:ext cx="4572000" cy="277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1-DOF feedback control system  </a:t>
            </a:r>
            <a:r>
              <a:rPr lang="en-US" dirty="0" smtClean="0">
                <a:solidFill>
                  <a:srgbClr val="FF0000"/>
                </a:solidFill>
              </a:rPr>
              <a:t>Closed-loop response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89" y="990601"/>
            <a:ext cx="3673111" cy="106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590800"/>
            <a:ext cx="3200400" cy="214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10"/>
          <p:cNvCxnSpPr>
            <a:cxnSpLocks noChangeShapeType="1"/>
          </p:cNvCxnSpPr>
          <p:nvPr/>
        </p:nvCxnSpPr>
        <p:spPr bwMode="auto">
          <a:xfrm flipH="1">
            <a:off x="6477000" y="2057400"/>
            <a:ext cx="3175" cy="53340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724400" cy="18238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34000"/>
            <a:ext cx="2009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048000" y="5334000"/>
            <a:ext cx="6096000" cy="685800"/>
            <a:chOff x="228600" y="2743200"/>
            <a:chExt cx="6915150" cy="7143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00250" y="2743200"/>
              <a:ext cx="51435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28600" y="2743200"/>
              <a:ext cx="1680572" cy="480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Control error</a:t>
              </a:r>
              <a:r>
                <a:rPr lang="en-US" dirty="0" smtClean="0">
                  <a:solidFill>
                    <a:srgbClr val="FF0000"/>
                  </a:solidFill>
                </a:rPr>
                <a:t>: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76550" y="6096000"/>
            <a:ext cx="6267450" cy="581025"/>
            <a:chOff x="381000" y="4267200"/>
            <a:chExt cx="6267450" cy="58102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81200" y="4267200"/>
              <a:ext cx="46672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81000" y="4343400"/>
              <a:ext cx="11400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Plant input: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 marL="762000" indent="-762000">
              <a:defRPr/>
            </a:pPr>
            <a:r>
              <a:rPr lang="en-US" sz="2800" dirty="0">
                <a:solidFill>
                  <a:srgbClr val="FFFF00"/>
                </a:solidFill>
              </a:rPr>
              <a:t>Modeling  for “small”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l-GR" sz="28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τ</a:t>
            </a:r>
            <a:r>
              <a:rPr lang="en-US" sz="2800" baseline="30000" dirty="0" smtClean="0">
                <a:solidFill>
                  <a:srgbClr val="FFFF00"/>
                </a:solidFill>
              </a:rPr>
              <a:t>k</a:t>
            </a:r>
            <a:r>
              <a:rPr lang="en-US" sz="2800" dirty="0" smtClean="0">
                <a:solidFill>
                  <a:srgbClr val="FFFF00"/>
                </a:solidFill>
              </a:rPr>
              <a:t> &lt; h) and “Long” delays</a:t>
            </a:r>
            <a:endParaRPr lang="el-GR" sz="2800" dirty="0">
              <a:solidFill>
                <a:srgbClr val="FFFF00"/>
              </a:solidFill>
            </a:endParaRPr>
          </a:p>
        </p:txBody>
      </p:sp>
      <p:graphicFrame>
        <p:nvGraphicFramePr>
          <p:cNvPr id="1026" name="Organization Chart 2"/>
          <p:cNvGraphicFramePr>
            <a:graphicFrameLocks/>
          </p:cNvGraphicFramePr>
          <p:nvPr>
            <p:ph type="dgm" idx="1"/>
          </p:nvPr>
        </p:nvGraphicFramePr>
        <p:xfrm>
          <a:off x="152400" y="1752600"/>
          <a:ext cx="8686800" cy="46450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67600" cy="195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7467600" cy="10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3542"/>
            <a:ext cx="7162800" cy="299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200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Design TRADE   OFFs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3366FF"/>
                </a:solidFill>
              </a:rPr>
              <a:t>=  “CANNOT  HAVE  IT  ALL”</a:t>
            </a:r>
            <a:endParaRPr lang="el-GR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43622"/>
            <a:ext cx="4495800" cy="341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634706" y="228600"/>
            <a:ext cx="3525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Closed-loop </a:t>
            </a:r>
            <a:r>
              <a:rPr lang="en-US" b="1" dirty="0" smtClean="0">
                <a:solidFill>
                  <a:srgbClr val="FF0000"/>
                </a:solidFill>
              </a:rPr>
              <a:t>Performance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181600"/>
            <a:ext cx="4052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Closed-loop  </a:t>
            </a:r>
            <a:r>
              <a:rPr lang="en-US" b="1" dirty="0" smtClean="0">
                <a:solidFill>
                  <a:srgbClr val="FF0000"/>
                </a:solidFill>
              </a:rPr>
              <a:t>Robustness</a:t>
            </a:r>
          </a:p>
          <a:p>
            <a:r>
              <a:rPr lang="en-US" b="1" dirty="0" smtClean="0"/>
              <a:t>Bode / </a:t>
            </a:r>
            <a:r>
              <a:rPr lang="en-US" b="1" dirty="0" err="1" smtClean="0"/>
              <a:t>Nyquist</a:t>
            </a:r>
            <a:r>
              <a:rPr lang="en-US" b="1" dirty="0" smtClean="0"/>
              <a:t> plots of  L(j</a:t>
            </a:r>
            <a:r>
              <a:rPr lang="el-GR" b="1" dirty="0" smtClean="0"/>
              <a:t>ω</a:t>
            </a:r>
            <a:r>
              <a:rPr lang="en-US" b="1" dirty="0" smtClean="0"/>
              <a:t>)</a:t>
            </a: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334000" cy="350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42841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272" y="3581401"/>
            <a:ext cx="579472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86400" y="3124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Max. (Peak) Sensitivity  </a:t>
            </a:r>
            <a:r>
              <a:rPr lang="en-US" sz="2000" b="1" dirty="0" smtClean="0">
                <a:solidFill>
                  <a:srgbClr val="FF0000"/>
                </a:solidFill>
              </a:rPr>
              <a:t>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819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629399" cy="15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7239000" cy="11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6553200" cy="395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86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95400"/>
            <a:ext cx="7603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800792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Controller  design  = </a:t>
            </a:r>
            <a:r>
              <a:rPr lang="en-US" dirty="0" smtClean="0">
                <a:solidFill>
                  <a:srgbClr val="FF0000"/>
                </a:solidFill>
              </a:rPr>
              <a:t>TRADE OFFs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3366FF"/>
                </a:solidFill>
              </a:rPr>
              <a:t>=  “CANNOT  HAVE  IT  ALL”</a:t>
            </a:r>
            <a:endParaRPr lang="el-GR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0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324599" cy="403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91040"/>
            <a:ext cx="4800600" cy="28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Note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81000" y="2030413"/>
            <a:ext cx="27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sz="2000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400050" y="1749425"/>
            <a:ext cx="84391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  H∞  “Crash Course”   divides  naturally into (at  least)  3  parts:  </a:t>
            </a:r>
            <a:endParaRPr lang="en-US" baseline="-25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/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Nominal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Stability + Perform. /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Freq. Domain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(mainly) -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 Mixed Sensitivity –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Riccati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Approach (DGKF’89)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ROBUST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Stability +  ROBUST  Performance  + 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-SSV </a:t>
            </a: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Linear Matrix Inequality (LMI), Bounded Real Lemma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(BRL), 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LPV + Gain Scheduling,  Nonlinearities</a:t>
            </a: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 algn="ctr"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THIS  PRESENTATION  IS  AN ATTEMPT  FOR  PART #1  !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</a:t>
            </a:r>
            <a:r>
              <a:rPr lang="en-US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Control - (internal)  stability + performance  + robustness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{H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∞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H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} spaces &amp; concepts in Control – the Engineering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Interpratation</a:t>
            </a:r>
            <a:endParaRPr lang="en-US" sz="200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3.1 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3.2  Mixed Sensitivity (1-DOF architecture)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3.3  Generalized Plant + LFT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3.4  WHAT do the 3 filters represent ?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3.5  HOW do we select them?  Fundamental Limitations in Control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next ?  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{“</a:t>
            </a:r>
            <a:r>
              <a:rPr lang="el-GR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”-SSV,  LMIs,   BRL,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LPV + Gain Scheduling,  Nonlinearities}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FFFFFF"/>
                </a:solidFill>
              </a:rPr>
              <a:t>Αλέξης Παπαχαραλαμπόπουλος – Διπλωματική Εργασία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D60F-9B81-42EF-B6CB-CE53F1219B44}" type="slidenum">
              <a:rPr lang="el-GR" smtClean="0">
                <a:solidFill>
                  <a:srgbClr val="FFFFFF"/>
                </a:solidFill>
              </a:rPr>
              <a:pPr/>
              <a:t>20</a:t>
            </a:fld>
            <a:r>
              <a:rPr lang="el-GR" smtClean="0">
                <a:solidFill>
                  <a:srgbClr val="FFFFFF"/>
                </a:solidFill>
              </a:rPr>
              <a:t>/60</a:t>
            </a: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62486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6324600" cy="278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86399" y="0"/>
            <a:ext cx="365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Signal  &amp;  System  </a:t>
            </a:r>
            <a:r>
              <a:rPr lang="en-US" dirty="0" smtClean="0">
                <a:solidFill>
                  <a:srgbClr val="FF0000"/>
                </a:solidFill>
              </a:rPr>
              <a:t>Norms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77359"/>
            <a:ext cx="5638800" cy="358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248400" cy="503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33950"/>
            <a:ext cx="3733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29732" y="6396335"/>
            <a:ext cx="341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 &amp; Matrix Norm(s)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109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9705"/>
            <a:ext cx="4648200" cy="369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86400" y="0"/>
            <a:ext cx="365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(Induced)  </a:t>
            </a:r>
            <a:r>
              <a:rPr lang="en-US" dirty="0" smtClean="0">
                <a:solidFill>
                  <a:srgbClr val="FF0000"/>
                </a:solidFill>
              </a:rPr>
              <a:t>Matrix Norms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188" y="685800"/>
            <a:ext cx="46108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29732" y="6396335"/>
            <a:ext cx="341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 &amp; Matrix Norm(s)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77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257800" cy="231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855" y="2286000"/>
            <a:ext cx="68191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876799" cy="385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-1"/>
            <a:ext cx="3810000" cy="277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48301"/>
            <a:ext cx="4267199" cy="31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6902" y="5029200"/>
            <a:ext cx="47470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29732" y="3810000"/>
            <a:ext cx="341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 &amp; Matrix Norm(s)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08780" cy="396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86168"/>
            <a:ext cx="2971800" cy="287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4953000"/>
            <a:ext cx="365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Signal  &amp;  System  </a:t>
            </a:r>
            <a:r>
              <a:rPr lang="en-US" dirty="0" smtClean="0">
                <a:solidFill>
                  <a:srgbClr val="FF0000"/>
                </a:solidFill>
              </a:rPr>
              <a:t>Norms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63242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6758" y="2590800"/>
            <a:ext cx="58072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86399" y="0"/>
            <a:ext cx="365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Signal  &amp;  System  </a:t>
            </a:r>
            <a:r>
              <a:rPr lang="en-US" dirty="0" smtClean="0">
                <a:solidFill>
                  <a:srgbClr val="FF0000"/>
                </a:solidFill>
              </a:rPr>
              <a:t>Norms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Control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(internal)  stability + performance  + robustness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{H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∞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} spaces &amp; concepts in Control – the Engineering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Interpratation</a:t>
            </a:r>
            <a:endParaRPr lang="en-US" sz="2000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3.1 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3.2  Mixed Sensitivity (1-DOF architecture)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3.3  Generalized Plant + LFT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3.4  WHAT do the 3 filters represent ?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3.5  HOW do we select them?  Fundamental Limitations in Control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next ?  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{“</a:t>
            </a:r>
            <a:r>
              <a:rPr lang="el-GR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”-SSV,  LMIs,   BRL,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LPV + Gain Scheduling,  Nonlinearities}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FFFFFF"/>
                </a:solidFill>
              </a:rPr>
              <a:t>Αλέξης Παπαχαραλαμπόπουλος – Διπλωματική Εργασία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D60F-9B81-42EF-B6CB-CE53F1219B44}" type="slidenum">
              <a:rPr lang="el-GR" smtClean="0">
                <a:solidFill>
                  <a:srgbClr val="FFFFFF"/>
                </a:solidFill>
              </a:rPr>
              <a:pPr/>
              <a:t>3</a:t>
            </a:fld>
            <a:r>
              <a:rPr lang="el-GR" smtClean="0">
                <a:solidFill>
                  <a:srgbClr val="FFFFFF"/>
                </a:solidFill>
              </a:rPr>
              <a:t>/60</a:t>
            </a: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201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29400" cy="365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63256"/>
            <a:ext cx="6553200" cy="32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05600" y="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Signal  &amp;  System  </a:t>
            </a:r>
            <a:r>
              <a:rPr lang="en-US" sz="1600" dirty="0" smtClean="0">
                <a:solidFill>
                  <a:srgbClr val="FF0000"/>
                </a:solidFill>
              </a:rPr>
              <a:t>Norms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366517" cy="190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paradigm shift:  Generic control configuration (John Doyle)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673006"/>
            <a:ext cx="6172200" cy="11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5486400" cy="314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86399" y="2590800"/>
            <a:ext cx="3657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The concept of </a:t>
            </a:r>
            <a:r>
              <a:rPr lang="en-US" sz="2000" dirty="0" smtClean="0">
                <a:solidFill>
                  <a:srgbClr val="FF0000"/>
                </a:solidFill>
              </a:rPr>
              <a:t>Generalized Plant </a:t>
            </a:r>
            <a:r>
              <a:rPr lang="en-US" sz="2000" b="1" dirty="0" smtClean="0">
                <a:solidFill>
                  <a:srgbClr val="0070C0"/>
                </a:solidFill>
              </a:rPr>
              <a:t>Will be explained shortly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</a:t>
            </a:r>
            <a:r>
              <a:rPr lang="en-US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Control - (internal)  stability + performance  + robustness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{H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∞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} spaces &amp; concepts in Control – the Engineering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Interpratation</a:t>
            </a:r>
            <a:endParaRPr lang="en-US" sz="2000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3.1 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3.2  Mixed Sensitivity (1-DOF architecture)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3.3  Generalized Plant + LFT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3.4  WHAT do the 3 filters represent ?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3.5  HOW do we select them?  Fundamental Limitations in Control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next ?  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{“</a:t>
            </a:r>
            <a:r>
              <a:rPr lang="el-GR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”-SSV,  LMIs,   BRL,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LPV + Gain Scheduling,  Nonlinearities}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D60F-9B81-42EF-B6CB-CE53F1219B44}" type="slidenum">
              <a:rPr lang="el-GR" smtClean="0">
                <a:solidFill>
                  <a:srgbClr val="FFFFFF"/>
                </a:solidFill>
              </a:rPr>
              <a:pPr/>
              <a:t>34</a:t>
            </a:fld>
            <a:r>
              <a:rPr lang="el-GR" smtClean="0">
                <a:solidFill>
                  <a:srgbClr val="FFFFFF"/>
                </a:solidFill>
              </a:rPr>
              <a:t>/60</a:t>
            </a: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Recall  Classical  Loop  Shaping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6629400" cy="188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" y="3581400"/>
            <a:ext cx="913881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Recall  Classical  Loop  Shaping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71" y="4953000"/>
            <a:ext cx="8920529" cy="190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9144000" cy="383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Recall  Classical  Loop  Shaping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599"/>
            <a:ext cx="9144000" cy="39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010150"/>
            <a:ext cx="8534400" cy="1847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Recall  Classical  Loop  Shaping - </a:t>
            </a:r>
            <a:r>
              <a:rPr lang="en-US" dirty="0" smtClean="0"/>
              <a:t>Relation to stability margins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6467475" cy="657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447801"/>
            <a:ext cx="9144001" cy="356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" y="5791200"/>
            <a:ext cx="91821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3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5720" y="3505200"/>
            <a:ext cx="51382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495800" cy="34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http://www.nt.ntnu.no/users/skoge/book/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414" y="0"/>
            <a:ext cx="3746586" cy="11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1" y="1142999"/>
            <a:ext cx="4191000" cy="8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504" y="2743200"/>
            <a:ext cx="4389496" cy="81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925814"/>
            <a:ext cx="4419600" cy="9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35993"/>
            <a:ext cx="3505200" cy="272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267199" cy="319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298" y="3200400"/>
            <a:ext cx="55077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5105399" cy="34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7248" y="3429000"/>
            <a:ext cx="48367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4571999" cy="37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512" y="3429000"/>
            <a:ext cx="46644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2799" cy="515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5010150"/>
            <a:ext cx="53149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</a:t>
            </a:r>
            <a:r>
              <a:rPr lang="en-US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Control - (internal)  stability + performance  + robustness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{H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∞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} spaces &amp; concepts in Control – the Engineering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Interpratation</a:t>
            </a:r>
            <a:endParaRPr lang="en-US" sz="2000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3.1 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3.2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Mixed Sensitivity (1-DOF architecture)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3.3  Generalized Plant + LFT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3.4  WHAT do the 3 filters represent ?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3.5  HOW do we select them?  Fundamental Limitations in Control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next ?  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{“</a:t>
            </a:r>
            <a:r>
              <a:rPr lang="el-GR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”-SSV,  LMIs,   BRL,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LPV + Gain Scheduling,  Nonlinearities}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D60F-9B81-42EF-B6CB-CE53F1219B44}" type="slidenum">
              <a:rPr lang="el-GR" smtClean="0">
                <a:solidFill>
                  <a:srgbClr val="FFFFFF"/>
                </a:solidFill>
              </a:rPr>
              <a:pPr/>
              <a:t>45</a:t>
            </a:fld>
            <a:r>
              <a:rPr lang="el-GR" smtClean="0">
                <a:solidFill>
                  <a:srgbClr val="FFFFFF"/>
                </a:solidFill>
              </a:rPr>
              <a:t>/60</a:t>
            </a: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733" y="0"/>
            <a:ext cx="57492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160804"/>
            <a:ext cx="6324601" cy="36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550" y="-1"/>
            <a:ext cx="3464550" cy="22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600" cy="29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67570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327812"/>
            <a:ext cx="4343400" cy="643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2845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2487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8189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Classical (1-DOF) Control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77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98" y="4648200"/>
            <a:ext cx="87941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3532"/>
            <a:ext cx="9144000" cy="543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9824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444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67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02780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988"/>
            <a:ext cx="8686800" cy="55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5791200" cy="34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77000" y="11430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Loop gain specifications 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254" y="3657600"/>
            <a:ext cx="629774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800600"/>
            <a:ext cx="2725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 as a function of L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37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20735" y="685800"/>
            <a:ext cx="2323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 as a function of L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1"/>
            <a:ext cx="5867400" cy="5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57801"/>
            <a:ext cx="87792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4600" y="4800600"/>
            <a:ext cx="3919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Relation to stability margins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1"/>
            <a:ext cx="5181600" cy="24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2762250"/>
            <a:ext cx="55435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0" y="228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Probably the most  important   slide 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(for Design purposes)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22860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Same as   slide #44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0"/>
            <a:ext cx="3609475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34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5324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19800" y="40386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“Gang of  Four”</a:t>
            </a:r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0882" y="0"/>
            <a:ext cx="480311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486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“Gang of  Four”:   </a:t>
            </a:r>
            <a:r>
              <a:rPr lang="en-US" sz="2000" b="1" dirty="0" smtClean="0">
                <a:solidFill>
                  <a:srgbClr val="FFFFFF"/>
                </a:solidFill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internal stability  </a:t>
            </a:r>
            <a:r>
              <a:rPr lang="en-US" sz="2000" b="1" dirty="0" smtClean="0">
                <a:solidFill>
                  <a:srgbClr val="FFFFFF"/>
                </a:solidFill>
              </a:rPr>
              <a:t>must  “check-stab”  Four TFs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324476" y="4267200"/>
            <a:ext cx="6191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2286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Probably the most  important   slide 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(for Design purposes)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72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1008" y="2119312"/>
            <a:ext cx="6982992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85820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</a:rPr>
              <a:t>Contents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81000" y="2030413"/>
            <a:ext cx="27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sz="2000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400050" y="1749425"/>
            <a:ext cx="84391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Control</a:t>
            </a:r>
          </a:p>
          <a:p>
            <a:pPr marL="1066800" lvl="1" indent="-6096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(internal)  stability + performance  + robustness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H∞ -  H</a:t>
            </a:r>
            <a:r>
              <a:rPr lang="en-US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- Engineering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  <a:endParaRPr lang="en-US" baseline="-25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 Mixed Sensitivity (1-DOF architecture)</a:t>
            </a:r>
          </a:p>
          <a:p>
            <a:pPr marL="1066800" lvl="1" indent="-6096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Generalized Plant + LFT</a:t>
            </a:r>
          </a:p>
          <a:p>
            <a:pPr marL="1066800" lvl="1" indent="-6096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 do the 3 filters represent ?</a:t>
            </a:r>
          </a:p>
          <a:p>
            <a:pPr marL="1066800" lvl="1" indent="-6096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HOW do we select the 3 filters ?  Fundamental Limitations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2219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35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0"/>
            <a:ext cx="4524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3800475"/>
            <a:ext cx="4581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84732"/>
            <a:ext cx="2743200" cy="257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950"/>
            <a:ext cx="91535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943599" cy="215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45230" y="152400"/>
            <a:ext cx="2998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Separate  Lecture 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Robustness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4402" y="152400"/>
            <a:ext cx="4149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 SMALL  GAIN Theorem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0691"/>
            <a:ext cx="8458200" cy="57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4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1" y="1752600"/>
            <a:ext cx="6400799" cy="463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6096000"/>
            <a:ext cx="27889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4800" y="304800"/>
            <a:ext cx="464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Robustness Interpretation  of   W1, W2, W3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172200" cy="222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642544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95800" y="0"/>
            <a:ext cx="464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Robustness Interpretation  of   W1, W2, W3 filters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240548"/>
            <a:ext cx="5357813" cy="161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964" y="990600"/>
            <a:ext cx="608703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31051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3171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362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Generalized  Plant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b="1" dirty="0" smtClean="0">
                <a:solidFill>
                  <a:srgbClr val="FF0000"/>
                </a:solidFill>
              </a:rPr>
              <a:t>LFT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800600" cy="344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231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03956" y="0"/>
            <a:ext cx="34400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Two Degrees of Freedom</a:t>
            </a:r>
          </a:p>
          <a:p>
            <a:r>
              <a:rPr lang="en-US" sz="1600" b="1" dirty="0" smtClean="0"/>
              <a:t>Use a “</a:t>
            </a:r>
            <a:r>
              <a:rPr lang="en-US" sz="1600" b="1" dirty="0" err="1" smtClean="0"/>
              <a:t>prefilter</a:t>
            </a:r>
            <a:r>
              <a:rPr lang="en-US" sz="1600" b="1" dirty="0" smtClean="0"/>
              <a:t>” to meet  both </a:t>
            </a:r>
          </a:p>
          <a:p>
            <a:r>
              <a:rPr lang="en-US" sz="1600" b="1" dirty="0" smtClean="0"/>
              <a:t>regulator and tracking performance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3592" y="3429000"/>
            <a:ext cx="463040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15000" y="2971800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Gang of  Six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27003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internal stability  </a:t>
            </a:r>
            <a:r>
              <a:rPr lang="en-US" sz="2000" b="1" dirty="0" smtClean="0">
                <a:solidFill>
                  <a:srgbClr val="FFFFFF"/>
                </a:solidFill>
              </a:rPr>
              <a:t>must  “check-stab”  </a:t>
            </a:r>
            <a:r>
              <a:rPr lang="en-US" sz="2000" b="1" dirty="0" smtClean="0">
                <a:solidFill>
                  <a:srgbClr val="FF0000"/>
                </a:solidFill>
              </a:rPr>
              <a:t>SIX</a:t>
            </a:r>
            <a:r>
              <a:rPr lang="en-US" sz="2000" b="1" dirty="0" smtClean="0">
                <a:solidFill>
                  <a:srgbClr val="FFFFFF"/>
                </a:solidFill>
              </a:rPr>
              <a:t> TFs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0"/>
            <a:ext cx="77628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62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Generalized  Plant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b="1" dirty="0" smtClean="0">
                <a:solidFill>
                  <a:srgbClr val="FF0000"/>
                </a:solidFill>
              </a:rPr>
              <a:t>LFT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6324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62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Generalized  Plant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rgbClr val="FF0000"/>
                </a:solidFill>
              </a:rPr>
              <a:t>LFT</a:t>
            </a:r>
            <a:r>
              <a:rPr lang="en-US" dirty="0" smtClean="0"/>
              <a:t> 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71532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62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Generalized  Plant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rgbClr val="FF0000"/>
                </a:solidFill>
              </a:rPr>
              <a:t>LFT</a:t>
            </a:r>
            <a:r>
              <a:rPr lang="en-US" dirty="0" smtClean="0"/>
              <a:t> 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Generalized Plant  f</a:t>
            </a:r>
            <a:r>
              <a:rPr lang="en-US" dirty="0" smtClean="0">
                <a:solidFill>
                  <a:srgbClr val="FF0000"/>
                </a:solidFill>
              </a:rPr>
              <a:t>or the Classical Control Loop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086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217" y="457200"/>
            <a:ext cx="412278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6429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7162800" cy="46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52401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Standard Problem: P-K-Structure + </a:t>
            </a:r>
            <a:r>
              <a:rPr lang="en-US" b="1" dirty="0" smtClean="0">
                <a:solidFill>
                  <a:srgbClr val="FF0000"/>
                </a:solidFill>
              </a:rPr>
              <a:t>LFT</a:t>
            </a:r>
            <a:r>
              <a:rPr lang="en-US" dirty="0" smtClean="0"/>
              <a:t> = Linear Fractional Transformations (Upper &amp; Lower)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1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LFT</a:t>
            </a:r>
            <a:r>
              <a:rPr lang="en-US" dirty="0" smtClean="0"/>
              <a:t> = Linear Fractional Transformations (Upper &amp; Lower)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486400" cy="368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197" y="4267200"/>
            <a:ext cx="449880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</a:t>
            </a:r>
            <a:r>
              <a:rPr lang="en-US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Control - (internal)  stability + performance  + robustness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{H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∞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} spaces &amp; concepts in Control – the Engineering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Interpratation</a:t>
            </a:r>
            <a:endParaRPr lang="en-US" sz="2000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3.1 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3.2  Mixed Sensitivity (1-DOF architecture)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3.3  Generalized Plant + LFT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3.4  WHAT do the 3 filters represent ?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3.5  HOW do we select them?  Fundamental Limitations in Control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next ?  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{“</a:t>
            </a:r>
            <a:r>
              <a:rPr lang="el-GR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”-SSV,  LMIs,   BRL,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LPV + Gain Scheduling,  Nonlinearities}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D60F-9B81-42EF-B6CB-CE53F1219B44}" type="slidenum">
              <a:rPr lang="el-GR" smtClean="0">
                <a:solidFill>
                  <a:srgbClr val="FFFFFF"/>
                </a:solidFill>
              </a:rPr>
              <a:pPr/>
              <a:t>76</a:t>
            </a:fld>
            <a:r>
              <a:rPr lang="el-GR" smtClean="0">
                <a:solidFill>
                  <a:srgbClr val="FFFFFF"/>
                </a:solidFill>
              </a:rPr>
              <a:t>/60</a:t>
            </a: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 Performance Limitations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reflected  in filter limitations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7807" y="914400"/>
            <a:ext cx="4826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 Perfect control &amp; plant inversion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79248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 Performance Limitations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reflected  in filter limitations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0" y="1295400"/>
            <a:ext cx="345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Constraints on S and T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486400" cy="96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209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 The waterbed effects (BODE sensitivity integrals   1945)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7315200" cy="80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88338"/>
            <a:ext cx="6019800" cy="2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8862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 Interpolation constraints from internal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 Performance Limitations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reflected  in filter limitations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5 Sensitivity peaks - Maximum modulus  Principle.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6858000" cy="21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"/>
            <a:ext cx="4648200" cy="326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142" y="2819400"/>
            <a:ext cx="452385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03956" y="0"/>
            <a:ext cx="3440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Two Degrees of Freedom</a:t>
            </a:r>
          </a:p>
          <a:p>
            <a:r>
              <a:rPr lang="en-US" sz="1600" b="1" dirty="0" smtClean="0"/>
              <a:t>Alternative  </a:t>
            </a:r>
            <a:r>
              <a:rPr lang="en-US" sz="1600" b="1" dirty="0" err="1" smtClean="0"/>
              <a:t>config</a:t>
            </a:r>
            <a:r>
              <a:rPr lang="en-US" sz="16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 Performance Limitations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reflected  in filter limitations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74116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 Performance Limitations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reflected  in filter limitations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3554"/>
            <a:ext cx="7315200" cy="56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 Performance Limitations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reflected  in filter limitations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010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867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124200"/>
            <a:ext cx="2905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91000"/>
            <a:ext cx="7696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 Performance Limitations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reflected  in filter limitations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685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Limitations imposed by RHP-poles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7124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3867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2352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488857"/>
            <a:ext cx="5638800" cy="336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1525"/>
            <a:ext cx="911689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400" y="228600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Limiting factors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</a:t>
            </a:r>
            <a:r>
              <a:rPr lang="en-US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Control - (internal)  stability + performance  + robustness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{H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∞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} spaces &amp; concepts in Control – the Engineering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Interpratation</a:t>
            </a:r>
            <a:endParaRPr lang="en-US" sz="2000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3.1 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3.2  Mixed Sensitivity (1-DOF architecture)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3.3  Generalized Plant + LFT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3.4  WHAT do the 3 filters represent ?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3.5  HOW do we select them?  Fundamental Limitations in Control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next ?  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{“</a:t>
            </a:r>
            <a:r>
              <a:rPr lang="el-GR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”-SSV,  LMIs,   BRL,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LPV + Gain Scheduling,  Nonlinearities}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D60F-9B81-42EF-B6CB-CE53F1219B44}" type="slidenum">
              <a:rPr lang="el-GR" smtClean="0">
                <a:solidFill>
                  <a:srgbClr val="FFFFFF"/>
                </a:solidFill>
              </a:rPr>
              <a:pPr/>
              <a:t>85</a:t>
            </a:fld>
            <a:r>
              <a:rPr lang="el-GR" smtClean="0">
                <a:solidFill>
                  <a:srgbClr val="FFFFFF"/>
                </a:solidFill>
              </a:rPr>
              <a:t>/60</a:t>
            </a: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0"/>
            <a:ext cx="750233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8575"/>
            <a:ext cx="5257800" cy="53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41363" y="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hinfsyn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377" y="3124200"/>
            <a:ext cx="519152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960" y="5029200"/>
            <a:ext cx="41300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7382" y="1066800"/>
            <a:ext cx="48066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1363" y="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hinfsyn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911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71913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743200"/>
            <a:ext cx="8724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1363" y="0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mixsyn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115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1" y="2819401"/>
            <a:ext cx="3733800" cy="305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791200"/>
            <a:ext cx="53045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60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195" y="3276600"/>
            <a:ext cx="493880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1363" y="0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mixsyn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582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6467"/>
            <a:ext cx="9144000" cy="126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348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405252"/>
            <a:ext cx="6324600" cy="34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</a:t>
            </a:r>
            <a:r>
              <a:rPr lang="en-US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Control - (internal)  stability + performance  + robustness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{H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∞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} spaces &amp; concepts in Control – the Engineering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Interpratation</a:t>
            </a:r>
            <a:endParaRPr lang="en-US" sz="2000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3.1 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3.2  Mixed Sensitivity (1-DOF architecture)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3.3  Generalized Plant + LFT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3.4  WHAT do the 3 filters represent ?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3.5  HOW do we select them?  Fundamental Limitations in Control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next ?   “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”-SSV,  LMIs,   BRL, 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“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”,  LPV + Gain Scheduling,  Handling Nonlinearities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D60F-9B81-42EF-B6CB-CE53F1219B44}" type="slidenum">
              <a:rPr lang="el-GR" smtClean="0">
                <a:solidFill>
                  <a:srgbClr val="FFFFFF"/>
                </a:solidFill>
              </a:rPr>
              <a:pPr/>
              <a:t>92</a:t>
            </a:fld>
            <a:r>
              <a:rPr lang="el-GR" smtClean="0">
                <a:solidFill>
                  <a:srgbClr val="FFFFFF"/>
                </a:solidFill>
              </a:rPr>
              <a:t>/60</a:t>
            </a: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  <a:effectLst/>
              </a:rPr>
              <a:t>THE   END </a:t>
            </a:r>
            <a:br>
              <a:rPr lang="en-US" sz="3200" dirty="0" smtClean="0">
                <a:solidFill>
                  <a:srgbClr val="FF0000"/>
                </a:solidFill>
                <a:effectLst/>
              </a:rPr>
            </a:br>
            <a:r>
              <a:rPr lang="en-US" sz="3200" dirty="0" smtClean="0"/>
              <a:t>THANK  YOU  FOR  YOUR  ATTENTION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 </a:t>
            </a:r>
            <a:endParaRPr lang="el-GR" sz="32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effectLst/>
              </a:rPr>
              <a:t>THANKS  TO… </a:t>
            </a: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99CCFF"/>
                </a:solidFill>
              </a:rPr>
              <a:t>Prof.  Kostas Kyriakopoulos (NTUA  CSL)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99CCFF"/>
                </a:solidFill>
              </a:rPr>
              <a:t>Panos Marantos (PhD candidate)</a:t>
            </a:r>
          </a:p>
          <a:p>
            <a:pPr algn="ctr" eaLnBrk="1" hangingPunct="1">
              <a:defRPr/>
            </a:pPr>
            <a:endParaRPr lang="en-US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</a:t>
            </a:r>
            <a:r>
              <a:rPr lang="en-US" sz="2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Control - (internal)  stability + performance  + robustness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{H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∞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H</a:t>
            </a:r>
            <a:r>
              <a:rPr lang="en-US" sz="2000" baseline="-25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} spaces &amp; concepts in Control – the Engineering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Interpratation</a:t>
            </a:r>
            <a:endParaRPr lang="en-US" sz="2000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3.1  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3.2  Mixed Sensitivity (1-DOF architecture)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3.3  Generalized Plant + LFT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3.4  WHAT do the 3 filters represent ?</a:t>
            </a:r>
          </a:p>
          <a:p>
            <a:pPr marL="1066800" lvl="1" indent="-6096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3.5  HOW do we select them?  Fundamental Limitations in Control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sz="20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marL="609600" lvl="0" indent="-609600" fontAlgn="auto"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next ?  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{“</a:t>
            </a:r>
            <a:r>
              <a:rPr lang="el-GR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”-SSV,  LMIs,   BRL,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</a:t>
            </a:r>
            <a:r>
              <a:rPr lang="en-US" sz="16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LPV + Gain Scheduling,  Nonlinearities}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D60F-9B81-42EF-B6CB-CE53F1219B44}" type="slidenum">
              <a:rPr lang="el-GR" smtClean="0">
                <a:solidFill>
                  <a:srgbClr val="FFFFFF"/>
                </a:solidFill>
              </a:rPr>
              <a:pPr/>
              <a:t>96</a:t>
            </a:fld>
            <a:r>
              <a:rPr lang="el-GR" smtClean="0">
                <a:solidFill>
                  <a:srgbClr val="FFFFFF"/>
                </a:solidFill>
              </a:rPr>
              <a:t>/60</a:t>
            </a: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</a:rPr>
              <a:t>Contents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81000" y="2030413"/>
            <a:ext cx="27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sz="2000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400050" y="1749425"/>
            <a:ext cx="84391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 – Classical Feedback Control</a:t>
            </a:r>
          </a:p>
          <a:p>
            <a:pPr marL="1066800" lvl="1" indent="-6096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(internal)  stability + performance  + robustness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SVD – Norms – H∞ -  H</a:t>
            </a:r>
            <a:r>
              <a:rPr lang="en-US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- Engineering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Interpr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  <a:endParaRPr lang="en-US" baseline="-25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(Nominal) Controller Design</a:t>
            </a:r>
          </a:p>
          <a:p>
            <a:pPr marL="1066800" lvl="1" indent="-6096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Loopshaping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 Mixed Sensitivity (1-DOF architecture)</a:t>
            </a:r>
          </a:p>
          <a:p>
            <a:pPr marL="1066800" lvl="1" indent="-6096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 do the 3 filters represent ?</a:t>
            </a:r>
          </a:p>
          <a:p>
            <a:pPr marL="1066800" lvl="1" indent="-6096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HOW do we select the 3 filters ?  Fundamental Limitations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MATLAB  commands + examples (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mixsyn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hinfsyn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next ?   “</a:t>
            </a:r>
            <a: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”-SSV,  LMIs,   BRL, 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dissipativity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LMIreg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LPV + Gain Scheduling,  Nonlinearities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8400" cy="131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800600" cy="372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8548" y="5791200"/>
            <a:ext cx="57554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1980" y="1371600"/>
            <a:ext cx="434202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201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rlpool">
  <a:themeElements>
    <a:clrScheme name="1_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1_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DRITSAS2</Template>
  <TotalTime>3258</TotalTime>
  <Words>1937</Words>
  <Application>Microsoft Office PowerPoint</Application>
  <PresentationFormat>On-screen Show (4:3)</PresentationFormat>
  <Paragraphs>310</Paragraphs>
  <Slides>100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100</vt:i4>
      </vt:variant>
    </vt:vector>
  </HeadingPairs>
  <TitlesOfParts>
    <vt:vector size="111" baseType="lpstr">
      <vt:lpstr>Times New Roman</vt:lpstr>
      <vt:lpstr>Tahoma</vt:lpstr>
      <vt:lpstr>Arial</vt:lpstr>
      <vt:lpstr>Wingdings</vt:lpstr>
      <vt:lpstr>CMMI10</vt:lpstr>
      <vt:lpstr>CMR10</vt:lpstr>
      <vt:lpstr>CMMI8</vt:lpstr>
      <vt:lpstr>CMR8</vt:lpstr>
      <vt:lpstr>1_Whirlpool</vt:lpstr>
      <vt:lpstr>Whirlpool</vt:lpstr>
      <vt:lpstr>Προεπιλεγμένη σχεδίαση</vt:lpstr>
      <vt:lpstr>Slide 1</vt:lpstr>
      <vt:lpstr>Note 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Contents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Contents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Contents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Contents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Contents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Contents</vt:lpstr>
      <vt:lpstr>Slide 86</vt:lpstr>
      <vt:lpstr>Slide 87</vt:lpstr>
      <vt:lpstr>Slide 88</vt:lpstr>
      <vt:lpstr>Slide 89</vt:lpstr>
      <vt:lpstr>Slide 90</vt:lpstr>
      <vt:lpstr>Slide 91</vt:lpstr>
      <vt:lpstr>Contents</vt:lpstr>
      <vt:lpstr>THE   END  THANK  YOU  FOR  YOUR  ATTENTION </vt:lpstr>
      <vt:lpstr>Slide 94</vt:lpstr>
      <vt:lpstr>Slide 95</vt:lpstr>
      <vt:lpstr>Contents</vt:lpstr>
      <vt:lpstr>Contents</vt:lpstr>
      <vt:lpstr>Slide 98</vt:lpstr>
      <vt:lpstr>Slide 99</vt:lpstr>
      <vt:lpstr>Modeling  for “small” (τk &lt; h) and “Long” delays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DRITSAS  L.</dc:creator>
  <cp:lastModifiedBy>user</cp:lastModifiedBy>
  <cp:revision>1669</cp:revision>
  <cp:lastPrinted>1601-01-01T00:00:00Z</cp:lastPrinted>
  <dcterms:created xsi:type="dcterms:W3CDTF">1601-01-01T00:00:00Z</dcterms:created>
  <dcterms:modified xsi:type="dcterms:W3CDTF">2012-06-15T18:42:32Z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_MarkAsFinal">
    <vt:bool>true</vt:bool>
  </property>
</Properties>
</file>